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notesMasterIdLst>
    <p:notesMasterId r:id="rId13"/>
  </p:notesMasterIdLst>
  <p:sldIdLst>
    <p:sldId id="256" r:id="rId2"/>
    <p:sldId id="270" r:id="rId3"/>
    <p:sldId id="287" r:id="rId4"/>
    <p:sldId id="288" r:id="rId5"/>
    <p:sldId id="289" r:id="rId6"/>
    <p:sldId id="294" r:id="rId7"/>
    <p:sldId id="290" r:id="rId8"/>
    <p:sldId id="291" r:id="rId9"/>
    <p:sldId id="295" r:id="rId10"/>
    <p:sldId id="292" r:id="rId11"/>
    <p:sldId id="29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82"/>
    <p:restoredTop sz="84082"/>
  </p:normalViewPr>
  <p:slideViewPr>
    <p:cSldViewPr snapToGrid="0" snapToObjects="1">
      <p:cViewPr varScale="1">
        <p:scale>
          <a:sx n="107" d="100"/>
          <a:sy n="107" d="100"/>
        </p:scale>
        <p:origin x="161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4.png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9F1FD-6F52-D847-82A4-47C2D58B80EA}" type="datetimeFigureOut">
              <a:rPr lang="en-GB" smtClean="0"/>
              <a:t>01/11/2021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DE6C0-3F56-2B43-BBD5-FE49F3EE1B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24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ytoscape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ytoscape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geneontology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genome.jp/kegg/pathway.html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B9780128096338204044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B9780128096338204044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cbl-gorilla.cs.technion.ac.il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avid.ncifcrf.gov/" TargetMode="External"/><Relationship Id="rId5" Type="http://schemas.openxmlformats.org/officeDocument/2006/relationships/hyperlink" Target="http://ontologizer.de/" TargetMode="External"/><Relationship Id="rId4" Type="http://schemas.openxmlformats.org/officeDocument/2006/relationships/hyperlink" Target="http://www.pantherdb.org/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4795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969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Cytoscape</a:t>
            </a:r>
            <a:r>
              <a:rPr lang="en-GB" dirty="0"/>
              <a:t>: </a:t>
            </a:r>
            <a:r>
              <a:rPr lang="en-US" dirty="0">
                <a:hlinkClick r:id="rId3"/>
              </a:rPr>
              <a:t>https://cytoscape.org/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5508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Cytoscape</a:t>
            </a:r>
            <a:r>
              <a:rPr lang="en-GB" dirty="0"/>
              <a:t>: </a:t>
            </a:r>
            <a:r>
              <a:rPr lang="en-US" dirty="0">
                <a:hlinkClick r:id="rId3"/>
              </a:rPr>
              <a:t>https://cytoscape.org/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04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Gene ontology webpage: </a:t>
            </a:r>
            <a:r>
              <a:rPr lang="en-US" dirty="0">
                <a:hlinkClick r:id="rId3"/>
              </a:rPr>
              <a:t>http://geneontology.org/</a:t>
            </a:r>
            <a:endParaRPr lang="en-US" dirty="0"/>
          </a:p>
          <a:p>
            <a:r>
              <a:rPr lang="en-US" dirty="0"/>
              <a:t>KEGG pathway database webpage: </a:t>
            </a:r>
            <a:r>
              <a:rPr lang="en-US" dirty="0">
                <a:hlinkClick r:id="rId4"/>
              </a:rPr>
              <a:t>https://www.genome.jp/kegg/pathway.html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8272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Read more! </a:t>
            </a:r>
            <a:r>
              <a:rPr lang="en-US" dirty="0">
                <a:hlinkClick r:id="rId3"/>
              </a:rPr>
              <a:t>https://www.sciencedirect.com/science/article/pii/B9780128096338204044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4067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Read more! </a:t>
            </a:r>
            <a:r>
              <a:rPr lang="en-US" dirty="0">
                <a:hlinkClick r:id="rId3"/>
              </a:rPr>
              <a:t>https://www.sciencedirect.com/science/article/pii/B9780128096338204044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942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u="sng" dirty="0"/>
              <a:t>Gene ontology tools</a:t>
            </a:r>
          </a:p>
          <a:p>
            <a:r>
              <a:rPr lang="en-GB" dirty="0" err="1"/>
              <a:t>GOrilla</a:t>
            </a:r>
            <a:r>
              <a:rPr lang="en-GB" dirty="0"/>
              <a:t>: </a:t>
            </a:r>
            <a:r>
              <a:rPr lang="en-US" dirty="0">
                <a:hlinkClick r:id="rId3"/>
              </a:rPr>
              <a:t>http://cbl-gorilla.cs.technion.ac.il/</a:t>
            </a:r>
            <a:endParaRPr lang="en-US" dirty="0"/>
          </a:p>
          <a:p>
            <a:r>
              <a:rPr lang="en-US" dirty="0"/>
              <a:t>PANTHER: </a:t>
            </a:r>
            <a:r>
              <a:rPr lang="en-US" dirty="0">
                <a:hlinkClick r:id="rId4"/>
              </a:rPr>
              <a:t>http://www.pantherdb.org/</a:t>
            </a:r>
            <a:endParaRPr lang="en-US" dirty="0"/>
          </a:p>
          <a:p>
            <a:r>
              <a:rPr lang="en-US" dirty="0" err="1"/>
              <a:t>Ontologizer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http://ontologizer.de/</a:t>
            </a:r>
            <a:endParaRPr lang="en-US" dirty="0"/>
          </a:p>
          <a:p>
            <a:endParaRPr lang="en-US" dirty="0"/>
          </a:p>
          <a:p>
            <a:r>
              <a:rPr lang="en-US" u="sng" dirty="0"/>
              <a:t>KEGG pathway analysis:</a:t>
            </a:r>
          </a:p>
          <a:p>
            <a:r>
              <a:rPr lang="en-US" u="none" dirty="0"/>
              <a:t>DAVID: </a:t>
            </a:r>
            <a:r>
              <a:rPr lang="en-US" dirty="0">
                <a:hlinkClick r:id="rId6"/>
              </a:rPr>
              <a:t>https://david.ncifcrf.gov/</a:t>
            </a:r>
            <a:endParaRPr lang="en-US" dirty="0"/>
          </a:p>
          <a:p>
            <a:endParaRPr lang="en-US" u="none" dirty="0"/>
          </a:p>
          <a:p>
            <a:r>
              <a:rPr lang="en-US" u="none" dirty="0" err="1"/>
              <a:t>Gprofiler</a:t>
            </a:r>
            <a:r>
              <a:rPr lang="en-US" u="none" dirty="0"/>
              <a:t>: https://</a:t>
            </a:r>
            <a:r>
              <a:rPr lang="en-US" u="none" dirty="0" err="1"/>
              <a:t>biit.cs.ut.ee</a:t>
            </a:r>
            <a:r>
              <a:rPr lang="en-US" u="none" dirty="0"/>
              <a:t>/</a:t>
            </a:r>
            <a:r>
              <a:rPr lang="en-US" u="none" dirty="0" err="1"/>
              <a:t>gprofiler</a:t>
            </a:r>
            <a:r>
              <a:rPr lang="en-US" u="none" dirty="0"/>
              <a:t>/</a:t>
            </a:r>
            <a:r>
              <a:rPr lang="en-US" u="none" dirty="0" err="1"/>
              <a:t>gost</a:t>
            </a:r>
            <a:endParaRPr lang="en-GB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9893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9146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343F8-22D0-DE46-9608-EB03ABDC3E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9C0060-639A-1B41-8958-C76D87B3E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9F0AE-747E-6D4D-8211-202B5F00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9AA5-EF0F-8B46-85D7-BFA9E9AAB7D1}" type="datetime1">
              <a:rPr lang="en-US" smtClean="0"/>
              <a:t>11/1/21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969BB-E495-8B40-8075-F2673CD2B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CAD8A-389D-2549-A965-18945F196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63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48681-4C52-AB47-BB46-09DF560F0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302D2E-DA41-144F-B411-6855D0669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F2C67-B52E-EF40-8AB9-C782A74D3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E9733-916C-874E-90B0-F70BC63E9D2B}" type="datetime1">
              <a:rPr lang="en-US" smtClean="0"/>
              <a:t>11/1/21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19167-A0F9-454A-ABAE-7F373CD7C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C4464-68EE-B04F-BC2C-2AFB97E61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6755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10CB58-0BC8-0347-8110-8E58567BE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BAD0A0-3B62-1543-8926-6B159CC1F6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AD6C3-BCA2-174D-9B6C-4411E68A9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7D700-30C7-5348-9C83-E150031C46F2}" type="datetime1">
              <a:rPr lang="en-US" smtClean="0"/>
              <a:t>11/1/21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28B61-62DD-544F-B8B1-091A3368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400E3-3E21-B94B-B098-F45A297A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850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93B7-84D6-B54E-8332-B94CCBB1A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C2F30-5E1B-4B4A-B0EB-48259C098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2AA0B-B0CB-574C-93E2-CECDEAEEB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23148-C081-BF45-B319-238D13563939}" type="datetime1">
              <a:rPr lang="en-US" smtClean="0"/>
              <a:t>11/1/21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BFE5C-3197-A34D-82E1-F1C502837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1DB58-F871-6646-A98A-66A9313B1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521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68439-21DC-5A40-8852-9951421BC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610EF-9CBE-5549-9F69-0AA3860FA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EAB42-BEB6-B047-BBDD-215933D88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3B5D6-4622-654F-9FF3-8A7B77E7C86F}" type="datetime1">
              <a:rPr lang="en-US" smtClean="0"/>
              <a:t>11/1/21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206A-28CB-1945-AF9D-7A0D8AE09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B713A-A3A0-A74B-A8F4-FCABF8123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253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43FF-6C78-5B48-A6B7-3E81FA9C4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03FBE-748C-4E4E-B1BE-DD537945F9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4B94EB-4184-214C-908E-6AFB7C65C5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47B22-D144-2D48-9D6F-4F130CA28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346A3-A0CA-F644-8E0E-D6212D2E6237}" type="datetime1">
              <a:rPr lang="en-US" smtClean="0"/>
              <a:t>11/1/21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80B65-64A4-9A42-B12B-E9A46582F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CC9E5-82FE-A440-BEC5-9A86A2B67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920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9DD46-A300-6446-ACCA-9E3A8913E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196DC-2144-7640-BE38-EE4F4D520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3149E-D3A0-DB42-BF71-4CCAB48E9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7EE763-12F6-1F4E-B934-E0CF0345A1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02FE4F-756E-3B4A-8123-3C6F64FC45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A2F07A-A617-7343-A3A5-9FDD371A9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29D88-9528-2E4C-801B-87FEEB98B6EC}" type="datetime1">
              <a:rPr lang="en-US" smtClean="0"/>
              <a:t>11/1/21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4D7E33-C4F7-4743-8371-360849EA3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0DF20E-42D8-954F-9B41-FA855C243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0398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EDA2A-648F-0346-9BF0-52F8730CA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50680B-5AD5-2349-9424-5B0FF7E75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2DC62-1447-D044-B033-34FB2977468C}" type="datetime1">
              <a:rPr lang="en-US" smtClean="0"/>
              <a:t>11/1/21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BEF560-8CAA-374D-8B98-7006EA532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9ED91E-E1DE-F841-BB85-716D8D442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080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DD0735-D1C6-EF4A-A1F0-0015E069F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6795-26A5-7C45-8970-AA2F54E1D838}" type="datetime1">
              <a:rPr lang="en-US" smtClean="0"/>
              <a:t>11/1/21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3DC404-D05D-C447-BBCA-E0CC6B2C8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4338A-F704-CA43-A6C3-57F1A696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74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8111-40FA-8046-85B0-3E52ECDB2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A11BF-8CFF-6040-86AF-779B7100A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7A2AE-A1E0-D340-815C-96C5C69AD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5F7E8-A804-D044-9C1B-704A1CAC9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D28-7FA9-CE4D-BFB6-3F4745E5130C}" type="datetime1">
              <a:rPr lang="en-US" smtClean="0"/>
              <a:t>11/1/21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E55884-4E62-D245-9E58-9C3244D58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D4F4D-548A-6145-BD81-1B491C5F2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858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254B4-E994-7B4E-BA3F-9DD467E42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207F48-4A30-C948-9182-145DE53648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7CBD8D-CB87-424C-AF55-FE1C3381E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CBF9B-5DB8-4E47-9940-13C9EBFC7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D4A53-6887-6748-8CFA-2801B6A283D8}" type="datetime1">
              <a:rPr lang="en-US" smtClean="0"/>
              <a:t>11/1/21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A808F-8062-7D47-9A90-A9BBA5EB4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16C56-FCA3-144A-B124-7D4B2523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32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9CB77F-D9F0-EF4A-A0A8-2D8E5E933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4578A-DE83-3941-A1A8-ABD6838E4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806EB-059E-6640-834F-1E499C5641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DFB70-F297-0E44-A949-38ED45F1B6D8}" type="datetime1">
              <a:rPr lang="en-US" smtClean="0"/>
              <a:t>11/1/21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3318C-06B3-6646-BF04-0D14448026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8041E-3A38-9E47-B12B-865CF785F5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8627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3.tiff"/><Relationship Id="rId4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2.emf"/><Relationship Id="rId7" Type="http://schemas.openxmlformats.org/officeDocument/2006/relationships/image" Target="../media/image1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png"/><Relationship Id="rId10" Type="http://schemas.openxmlformats.org/officeDocument/2006/relationships/image" Target="../media/image18.tiff"/><Relationship Id="rId4" Type="http://schemas.openxmlformats.org/officeDocument/2006/relationships/image" Target="../media/image13.emf"/><Relationship Id="rId9" Type="http://schemas.openxmlformats.org/officeDocument/2006/relationships/image" Target="../media/image17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186/s12918-016-0349-1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hyperlink" Target="https://doi.org/10.1186/s12918-016-0349-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016/j.coisb.2019.04.00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1920DB-A420-FF47-9398-3D0DD288AB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208" y="857251"/>
            <a:ext cx="4968792" cy="3098061"/>
          </a:xfrm>
        </p:spPr>
        <p:txBody>
          <a:bodyPr anchor="b">
            <a:normAutofit/>
          </a:bodyPr>
          <a:lstStyle/>
          <a:p>
            <a:pPr algn="l"/>
            <a:r>
              <a:rPr lang="en-GB" sz="4800" b="1" dirty="0">
                <a:solidFill>
                  <a:srgbClr val="FFFFFF"/>
                </a:solidFill>
              </a:rPr>
              <a:t>5. Functional Analysis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97D31-BD0F-024A-883E-291AC29D50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7208" y="4756265"/>
            <a:ext cx="4674204" cy="1244483"/>
          </a:xfrm>
        </p:spPr>
        <p:txBody>
          <a:bodyPr anchor="t">
            <a:normAutofit/>
          </a:bodyPr>
          <a:lstStyle/>
          <a:p>
            <a:pPr algn="l"/>
            <a:r>
              <a:rPr lang="en-GB" dirty="0">
                <a:solidFill>
                  <a:srgbClr val="FFFFFF"/>
                </a:solidFill>
              </a:rPr>
              <a:t>Jose Alejandro Romero Herrera</a:t>
            </a:r>
          </a:p>
          <a:p>
            <a:pPr algn="l"/>
            <a:r>
              <a:rPr lang="en-GB" dirty="0">
                <a:solidFill>
                  <a:srgbClr val="FFFFFF"/>
                </a:solidFill>
              </a:rPr>
              <a:t>Data Scientist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805F955E-25FF-5245-A82D-80B255BCB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559" y="2908268"/>
            <a:ext cx="3737164" cy="10557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FF55D-D30D-1844-911C-CEEF3C27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7204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F7C1341-BAA7-B44E-AE92-602D4511F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875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PANTHER, DAVID, </a:t>
            </a:r>
            <a:r>
              <a:rPr lang="en-US" dirty="0" err="1"/>
              <a:t>GOrilla</a:t>
            </a:r>
            <a:r>
              <a:rPr lang="en-US" dirty="0"/>
              <a:t>, </a:t>
            </a:r>
            <a:r>
              <a:rPr lang="en-US" dirty="0" err="1"/>
              <a:t>Gprofiler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FE8713-A8DA-9B40-A7B8-D303822E1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33" y="2878384"/>
            <a:ext cx="3782738" cy="35262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344B94-DAD5-334B-BB42-EB0E0B044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0679" y="143541"/>
            <a:ext cx="4394290" cy="30588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A7DDFA-A962-6F49-A9BA-63E9D256056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980"/>
          <a:stretch/>
        </p:blipFill>
        <p:spPr>
          <a:xfrm>
            <a:off x="9084623" y="3455719"/>
            <a:ext cx="2750346" cy="3176649"/>
          </a:xfrm>
          <a:prstGeom prst="rect">
            <a:avLst/>
          </a:prstGeom>
          <a:ln>
            <a:noFill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F0B10C-A810-6344-BCB8-E87378CEBDFD}"/>
              </a:ext>
            </a:extLst>
          </p:cNvPr>
          <p:cNvSpPr/>
          <p:nvPr/>
        </p:nvSpPr>
        <p:spPr>
          <a:xfrm>
            <a:off x="8924306" y="4091049"/>
            <a:ext cx="480951" cy="4156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F71A03-2352-7F4A-9B6B-665AB629F0DC}"/>
              </a:ext>
            </a:extLst>
          </p:cNvPr>
          <p:cNvSpPr/>
          <p:nvPr/>
        </p:nvSpPr>
        <p:spPr>
          <a:xfrm>
            <a:off x="8953994" y="5822868"/>
            <a:ext cx="480951" cy="4156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3F9C32-91B6-1D47-A892-C9C915E1AC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6799" y="3202379"/>
            <a:ext cx="4830534" cy="338800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176DE-D53D-1A4D-AC3C-BC4FCB98E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2398" y="6400593"/>
            <a:ext cx="2743200" cy="365125"/>
          </a:xfrm>
        </p:spPr>
        <p:txBody>
          <a:bodyPr/>
          <a:lstStyle/>
          <a:p>
            <a:fld id="{32F5D486-9235-B84E-AA07-352A9BD1BCBB}" type="slidenum">
              <a:rPr lang="en-US" smtClean="0"/>
              <a:t>10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01FD12C-178A-EE46-9C30-7777D188C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049488" cy="98866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0000"/>
          </a:bodyPr>
          <a:lstStyle/>
          <a:p>
            <a:pPr algn="ctr"/>
            <a:r>
              <a:rPr lang="en-US" sz="4400" b="1" dirty="0"/>
              <a:t>Enrichment Analysis. </a:t>
            </a:r>
            <a:r>
              <a:rPr lang="en-US" dirty="0"/>
              <a:t>T</a:t>
            </a:r>
            <a:r>
              <a:rPr lang="en-US" sz="4400" dirty="0"/>
              <a:t>ools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4112293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Box 153">
            <a:extLst>
              <a:ext uri="{FF2B5EF4-FFF2-40B4-BE49-F238E27FC236}">
                <a16:creationId xmlns:a16="http://schemas.microsoft.com/office/drawing/2014/main" id="{16DE170F-B090-5F4A-A3DE-1C74CF7DBCA2}"/>
              </a:ext>
            </a:extLst>
          </p:cNvPr>
          <p:cNvSpPr txBox="1"/>
          <p:nvPr/>
        </p:nvSpPr>
        <p:spPr>
          <a:xfrm>
            <a:off x="3123759" y="904187"/>
            <a:ext cx="2555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Create gene count matrix</a:t>
            </a:r>
          </a:p>
        </p:txBody>
      </p:sp>
      <p:graphicFrame>
        <p:nvGraphicFramePr>
          <p:cNvPr id="155" name="Table 154">
            <a:extLst>
              <a:ext uri="{FF2B5EF4-FFF2-40B4-BE49-F238E27FC236}">
                <a16:creationId xmlns:a16="http://schemas.microsoft.com/office/drawing/2014/main" id="{F848CBDF-686E-414D-A6C5-809D83A1445C}"/>
              </a:ext>
            </a:extLst>
          </p:cNvPr>
          <p:cNvGraphicFramePr>
            <a:graphicFrameLocks noGrp="1"/>
          </p:cNvGraphicFramePr>
          <p:nvPr/>
        </p:nvGraphicFramePr>
        <p:xfrm>
          <a:off x="2797796" y="1347594"/>
          <a:ext cx="3284850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6970">
                  <a:extLst>
                    <a:ext uri="{9D8B030D-6E8A-4147-A177-3AD203B41FA5}">
                      <a16:colId xmlns:a16="http://schemas.microsoft.com/office/drawing/2014/main" val="404846213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2146265720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332242451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313173798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122496787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54561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2457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296289"/>
                  </a:ext>
                </a:extLst>
              </a:tr>
            </a:tbl>
          </a:graphicData>
        </a:graphic>
      </p:graphicFrame>
      <p:sp>
        <p:nvSpPr>
          <p:cNvPr id="164" name="Right Arrow 163">
            <a:extLst>
              <a:ext uri="{FF2B5EF4-FFF2-40B4-BE49-F238E27FC236}">
                <a16:creationId xmlns:a16="http://schemas.microsoft.com/office/drawing/2014/main" id="{661C7CA2-C456-6141-B40D-AF288B1FD074}"/>
              </a:ext>
            </a:extLst>
          </p:cNvPr>
          <p:cNvSpPr/>
          <p:nvPr/>
        </p:nvSpPr>
        <p:spPr>
          <a:xfrm>
            <a:off x="2320793" y="1517612"/>
            <a:ext cx="365760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8173F620-971B-8843-A39A-21A4564B0C34}"/>
              </a:ext>
            </a:extLst>
          </p:cNvPr>
          <p:cNvSpPr txBox="1"/>
          <p:nvPr/>
        </p:nvSpPr>
        <p:spPr>
          <a:xfrm>
            <a:off x="248069" y="923266"/>
            <a:ext cx="2087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Experimental design</a:t>
            </a: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18C81522-7927-F940-AB0E-7C21633213A1}"/>
              </a:ext>
            </a:extLst>
          </p:cNvPr>
          <p:cNvSpPr/>
          <p:nvPr/>
        </p:nvSpPr>
        <p:spPr>
          <a:xfrm>
            <a:off x="332046" y="1311353"/>
            <a:ext cx="872066" cy="864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33A3ED2F-0178-B440-8708-6DB6E1A443DB}"/>
              </a:ext>
            </a:extLst>
          </p:cNvPr>
          <p:cNvSpPr/>
          <p:nvPr/>
        </p:nvSpPr>
        <p:spPr>
          <a:xfrm>
            <a:off x="508540" y="149043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1B0F3C46-D292-3546-9598-239F40758CCC}"/>
              </a:ext>
            </a:extLst>
          </p:cNvPr>
          <p:cNvSpPr/>
          <p:nvPr/>
        </p:nvSpPr>
        <p:spPr>
          <a:xfrm>
            <a:off x="501766" y="165228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60A58F6B-C9FF-9B40-BBD2-F3077603BBBE}"/>
              </a:ext>
            </a:extLst>
          </p:cNvPr>
          <p:cNvSpPr/>
          <p:nvPr/>
        </p:nvSpPr>
        <p:spPr>
          <a:xfrm>
            <a:off x="671486" y="169800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A680B124-805E-164B-9742-4D9DE2E6ACBE}"/>
              </a:ext>
            </a:extLst>
          </p:cNvPr>
          <p:cNvSpPr/>
          <p:nvPr/>
        </p:nvSpPr>
        <p:spPr>
          <a:xfrm>
            <a:off x="862477" y="165977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EADAD0FB-E928-914F-94DE-CCC2368F3699}"/>
              </a:ext>
            </a:extLst>
          </p:cNvPr>
          <p:cNvSpPr/>
          <p:nvPr/>
        </p:nvSpPr>
        <p:spPr>
          <a:xfrm>
            <a:off x="727693" y="144471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FFE67F9D-F63A-0C47-BBA8-A8B0F0742D88}"/>
              </a:ext>
            </a:extLst>
          </p:cNvPr>
          <p:cNvSpPr/>
          <p:nvPr/>
        </p:nvSpPr>
        <p:spPr>
          <a:xfrm>
            <a:off x="961435" y="156084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BD051FBD-FF2E-E54A-9EBC-1C54292737D6}"/>
              </a:ext>
            </a:extLst>
          </p:cNvPr>
          <p:cNvSpPr/>
          <p:nvPr/>
        </p:nvSpPr>
        <p:spPr>
          <a:xfrm>
            <a:off x="794469" y="193707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51165CFF-2D39-EE47-9082-CEA23BDF052D}"/>
              </a:ext>
            </a:extLst>
          </p:cNvPr>
          <p:cNvSpPr/>
          <p:nvPr/>
        </p:nvSpPr>
        <p:spPr>
          <a:xfrm>
            <a:off x="582022" y="190361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53AB0A00-5422-4C4F-8802-1DC7F68F5215}"/>
              </a:ext>
            </a:extLst>
          </p:cNvPr>
          <p:cNvSpPr/>
          <p:nvPr/>
        </p:nvSpPr>
        <p:spPr>
          <a:xfrm>
            <a:off x="1331825" y="1318838"/>
            <a:ext cx="872066" cy="864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98273B54-3940-CE45-8DD4-54178A1C3D06}"/>
              </a:ext>
            </a:extLst>
          </p:cNvPr>
          <p:cNvSpPr/>
          <p:nvPr/>
        </p:nvSpPr>
        <p:spPr>
          <a:xfrm>
            <a:off x="1508319" y="1497924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A3B2A2F6-4987-1B40-B6D6-BD2A9AA88559}"/>
              </a:ext>
            </a:extLst>
          </p:cNvPr>
          <p:cNvSpPr/>
          <p:nvPr/>
        </p:nvSpPr>
        <p:spPr>
          <a:xfrm>
            <a:off x="1438628" y="1751211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822A0E7E-9BA8-2547-8BD4-38D29A4BEDAB}"/>
              </a:ext>
            </a:extLst>
          </p:cNvPr>
          <p:cNvSpPr/>
          <p:nvPr/>
        </p:nvSpPr>
        <p:spPr>
          <a:xfrm>
            <a:off x="1935090" y="1854585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43404DDF-1121-384B-B8C5-53BDE62385C5}"/>
              </a:ext>
            </a:extLst>
          </p:cNvPr>
          <p:cNvSpPr/>
          <p:nvPr/>
        </p:nvSpPr>
        <p:spPr>
          <a:xfrm>
            <a:off x="1862256" y="166725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9227B808-3B42-324A-A4A5-7706B3AA5AA7}"/>
              </a:ext>
            </a:extLst>
          </p:cNvPr>
          <p:cNvSpPr/>
          <p:nvPr/>
        </p:nvSpPr>
        <p:spPr>
          <a:xfrm>
            <a:off x="1657379" y="166725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9781B2C2-9F85-3E4F-A687-FEFF8364B6FE}"/>
              </a:ext>
            </a:extLst>
          </p:cNvPr>
          <p:cNvSpPr/>
          <p:nvPr/>
        </p:nvSpPr>
        <p:spPr>
          <a:xfrm>
            <a:off x="1780342" y="1471892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AB97AF55-C104-DC48-BC7E-A756202CDD6C}"/>
              </a:ext>
            </a:extLst>
          </p:cNvPr>
          <p:cNvSpPr/>
          <p:nvPr/>
        </p:nvSpPr>
        <p:spPr>
          <a:xfrm>
            <a:off x="2048601" y="1616814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1EBA8977-21B8-AA41-B2CA-61A1B239DD62}"/>
              </a:ext>
            </a:extLst>
          </p:cNvPr>
          <p:cNvSpPr/>
          <p:nvPr/>
        </p:nvSpPr>
        <p:spPr>
          <a:xfrm>
            <a:off x="1581801" y="191109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457D691F-ADBA-984B-8B74-5E149AE8E6B6}"/>
              </a:ext>
            </a:extLst>
          </p:cNvPr>
          <p:cNvSpPr txBox="1"/>
          <p:nvPr/>
        </p:nvSpPr>
        <p:spPr>
          <a:xfrm>
            <a:off x="386928" y="2252201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Untreated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230512DC-5475-8341-ADB6-6FF07F0893F1}"/>
              </a:ext>
            </a:extLst>
          </p:cNvPr>
          <p:cNvSpPr txBox="1"/>
          <p:nvPr/>
        </p:nvSpPr>
        <p:spPr>
          <a:xfrm>
            <a:off x="1458596" y="2247593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Treated</a:t>
            </a:r>
          </a:p>
        </p:txBody>
      </p:sp>
      <p:sp>
        <p:nvSpPr>
          <p:cNvPr id="186" name="Right Arrow 185">
            <a:extLst>
              <a:ext uri="{FF2B5EF4-FFF2-40B4-BE49-F238E27FC236}">
                <a16:creationId xmlns:a16="http://schemas.microsoft.com/office/drawing/2014/main" id="{3816E1F1-B650-E349-AA40-C425AEA5A275}"/>
              </a:ext>
            </a:extLst>
          </p:cNvPr>
          <p:cNvSpPr/>
          <p:nvPr/>
        </p:nvSpPr>
        <p:spPr>
          <a:xfrm>
            <a:off x="6193889" y="149792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4312326E-1260-8745-A010-43EAD419A5EE}"/>
              </a:ext>
            </a:extLst>
          </p:cNvPr>
          <p:cNvSpPr txBox="1"/>
          <p:nvPr/>
        </p:nvSpPr>
        <p:spPr>
          <a:xfrm>
            <a:off x="7978174" y="892565"/>
            <a:ext cx="1623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Normalization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A0825A1B-2E1B-2F4F-B716-816DABAD546C}"/>
              </a:ext>
            </a:extLst>
          </p:cNvPr>
          <p:cNvSpPr txBox="1"/>
          <p:nvPr/>
        </p:nvSpPr>
        <p:spPr>
          <a:xfrm>
            <a:off x="6240185" y="1219943"/>
            <a:ext cx="580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DESeq</a:t>
            </a:r>
            <a:endParaRPr lang="en-GB" sz="1200" dirty="0"/>
          </a:p>
        </p:txBody>
      </p:sp>
      <p:graphicFrame>
        <p:nvGraphicFramePr>
          <p:cNvPr id="190" name="Table 189">
            <a:extLst>
              <a:ext uri="{FF2B5EF4-FFF2-40B4-BE49-F238E27FC236}">
                <a16:creationId xmlns:a16="http://schemas.microsoft.com/office/drawing/2014/main" id="{E40A0ACA-7F49-5D41-BA6D-C1C738D34EFD}"/>
              </a:ext>
            </a:extLst>
          </p:cNvPr>
          <p:cNvGraphicFramePr>
            <a:graphicFrameLocks noGrp="1"/>
          </p:cNvGraphicFramePr>
          <p:nvPr/>
        </p:nvGraphicFramePr>
        <p:xfrm>
          <a:off x="6989769" y="1316872"/>
          <a:ext cx="3284850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9627">
                  <a:extLst>
                    <a:ext uri="{9D8B030D-6E8A-4147-A177-3AD203B41FA5}">
                      <a16:colId xmlns:a16="http://schemas.microsoft.com/office/drawing/2014/main" val="4048462137"/>
                    </a:ext>
                  </a:extLst>
                </a:gridCol>
                <a:gridCol w="664313">
                  <a:extLst>
                    <a:ext uri="{9D8B030D-6E8A-4147-A177-3AD203B41FA5}">
                      <a16:colId xmlns:a16="http://schemas.microsoft.com/office/drawing/2014/main" val="2146265720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332242451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313173798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122496787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54561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13.8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2457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296289"/>
                  </a:ext>
                </a:extLst>
              </a:tr>
            </a:tbl>
          </a:graphicData>
        </a:graphic>
      </p:graphicFrame>
      <p:sp>
        <p:nvSpPr>
          <p:cNvPr id="192" name="TextBox 191">
            <a:extLst>
              <a:ext uri="{FF2B5EF4-FFF2-40B4-BE49-F238E27FC236}">
                <a16:creationId xmlns:a16="http://schemas.microsoft.com/office/drawing/2014/main" id="{35565A71-143E-CD4B-B2A4-D229E793C1DD}"/>
              </a:ext>
            </a:extLst>
          </p:cNvPr>
          <p:cNvSpPr txBox="1"/>
          <p:nvPr/>
        </p:nvSpPr>
        <p:spPr>
          <a:xfrm>
            <a:off x="9467825" y="2447100"/>
            <a:ext cx="2121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Sample comparison</a:t>
            </a:r>
          </a:p>
        </p:txBody>
      </p:sp>
      <p:sp>
        <p:nvSpPr>
          <p:cNvPr id="195" name="Bent Arrow 194">
            <a:extLst>
              <a:ext uri="{FF2B5EF4-FFF2-40B4-BE49-F238E27FC236}">
                <a16:creationId xmlns:a16="http://schemas.microsoft.com/office/drawing/2014/main" id="{608C75AC-BF2C-5148-B9A0-324337D55297}"/>
              </a:ext>
            </a:extLst>
          </p:cNvPr>
          <p:cNvSpPr/>
          <p:nvPr/>
        </p:nvSpPr>
        <p:spPr>
          <a:xfrm rot="5400000">
            <a:off x="10085481" y="1859040"/>
            <a:ext cx="886254" cy="289866"/>
          </a:xfrm>
          <a:prstGeom prst="bentArrow">
            <a:avLst>
              <a:gd name="adj1" fmla="val 30742"/>
              <a:gd name="adj2" fmla="val 23679"/>
              <a:gd name="adj3" fmla="val 29297"/>
              <a:gd name="adj4" fmla="val 42318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197" name="Picture 196">
            <a:extLst>
              <a:ext uri="{FF2B5EF4-FFF2-40B4-BE49-F238E27FC236}">
                <a16:creationId xmlns:a16="http://schemas.microsoft.com/office/drawing/2014/main" id="{4FB4E978-61A2-2343-B105-DFA802E8615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30085" y="2877231"/>
            <a:ext cx="1242971" cy="1242971"/>
          </a:xfrm>
          <a:prstGeom prst="rect">
            <a:avLst/>
          </a:prstGeom>
        </p:spPr>
      </p:pic>
      <p:pic>
        <p:nvPicPr>
          <p:cNvPr id="198" name="Picture 197">
            <a:extLst>
              <a:ext uri="{FF2B5EF4-FFF2-40B4-BE49-F238E27FC236}">
                <a16:creationId xmlns:a16="http://schemas.microsoft.com/office/drawing/2014/main" id="{5F1EB913-EB02-4D45-8A15-9FA78C8695D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2867" b="22866"/>
          <a:stretch/>
        </p:blipFill>
        <p:spPr>
          <a:xfrm>
            <a:off x="9973056" y="2969913"/>
            <a:ext cx="2218944" cy="1204158"/>
          </a:xfrm>
          <a:prstGeom prst="rect">
            <a:avLst/>
          </a:prstGeom>
        </p:spPr>
      </p:pic>
      <p:sp>
        <p:nvSpPr>
          <p:cNvPr id="199" name="TextBox 198">
            <a:extLst>
              <a:ext uri="{FF2B5EF4-FFF2-40B4-BE49-F238E27FC236}">
                <a16:creationId xmlns:a16="http://schemas.microsoft.com/office/drawing/2014/main" id="{0870A818-E781-2148-9531-C3573FA03265}"/>
              </a:ext>
            </a:extLst>
          </p:cNvPr>
          <p:cNvSpPr txBox="1"/>
          <p:nvPr/>
        </p:nvSpPr>
        <p:spPr>
          <a:xfrm>
            <a:off x="9337399" y="4135183"/>
            <a:ext cx="18692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Distance heatmap and PCA</a:t>
            </a:r>
          </a:p>
        </p:txBody>
      </p:sp>
      <p:sp>
        <p:nvSpPr>
          <p:cNvPr id="200" name="Right Arrow 199">
            <a:extLst>
              <a:ext uri="{FF2B5EF4-FFF2-40B4-BE49-F238E27FC236}">
                <a16:creationId xmlns:a16="http://schemas.microsoft.com/office/drawing/2014/main" id="{99591BFD-66A3-9346-BDEB-AAC77291D2AC}"/>
              </a:ext>
            </a:extLst>
          </p:cNvPr>
          <p:cNvSpPr/>
          <p:nvPr/>
        </p:nvSpPr>
        <p:spPr>
          <a:xfrm rot="10800000">
            <a:off x="7958865" y="3398675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CBA100A0-D9BE-CF4A-BBB5-C9715107128B}"/>
              </a:ext>
            </a:extLst>
          </p:cNvPr>
          <p:cNvSpPr txBox="1"/>
          <p:nvPr/>
        </p:nvSpPr>
        <p:spPr>
          <a:xfrm>
            <a:off x="5194353" y="2585362"/>
            <a:ext cx="122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DE analysis</a:t>
            </a:r>
          </a:p>
        </p:txBody>
      </p:sp>
      <p:pic>
        <p:nvPicPr>
          <p:cNvPr id="202" name="Picture 201">
            <a:extLst>
              <a:ext uri="{FF2B5EF4-FFF2-40B4-BE49-F238E27FC236}">
                <a16:creationId xmlns:a16="http://schemas.microsoft.com/office/drawing/2014/main" id="{456DF861-BE1A-0A4E-B9F6-3AC093798801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3125" y="3012190"/>
            <a:ext cx="1640134" cy="1148094"/>
          </a:xfrm>
          <a:prstGeom prst="rect">
            <a:avLst/>
          </a:prstGeom>
        </p:spPr>
      </p:pic>
      <p:pic>
        <p:nvPicPr>
          <p:cNvPr id="203" name="Picture 202">
            <a:extLst>
              <a:ext uri="{FF2B5EF4-FFF2-40B4-BE49-F238E27FC236}">
                <a16:creationId xmlns:a16="http://schemas.microsoft.com/office/drawing/2014/main" id="{AE2EC5A6-E31F-ED41-827C-2A44AD4E56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2645" y="3012190"/>
            <a:ext cx="1717987" cy="1227134"/>
          </a:xfrm>
          <a:prstGeom prst="rect">
            <a:avLst/>
          </a:prstGeom>
        </p:spPr>
      </p:pic>
      <p:sp>
        <p:nvSpPr>
          <p:cNvPr id="204" name="TextBox 203">
            <a:extLst>
              <a:ext uri="{FF2B5EF4-FFF2-40B4-BE49-F238E27FC236}">
                <a16:creationId xmlns:a16="http://schemas.microsoft.com/office/drawing/2014/main" id="{A82E21FE-A0F8-ED40-A0E8-57F0EEE71155}"/>
              </a:ext>
            </a:extLst>
          </p:cNvPr>
          <p:cNvSpPr txBox="1"/>
          <p:nvPr/>
        </p:nvSpPr>
        <p:spPr>
          <a:xfrm>
            <a:off x="7974991" y="3066597"/>
            <a:ext cx="580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DESeq</a:t>
            </a:r>
            <a:endParaRPr lang="en-GB" sz="1200" dirty="0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5F51315B-7191-1D4C-A83B-885E2A969B15}"/>
              </a:ext>
            </a:extLst>
          </p:cNvPr>
          <p:cNvSpPr txBox="1"/>
          <p:nvPr/>
        </p:nvSpPr>
        <p:spPr>
          <a:xfrm>
            <a:off x="4783220" y="4239324"/>
            <a:ext cx="24894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MA plots, Volcano plots or Heatmaps</a:t>
            </a:r>
          </a:p>
        </p:txBody>
      </p:sp>
      <p:sp>
        <p:nvSpPr>
          <p:cNvPr id="206" name="Right Arrow 205">
            <a:extLst>
              <a:ext uri="{FF2B5EF4-FFF2-40B4-BE49-F238E27FC236}">
                <a16:creationId xmlns:a16="http://schemas.microsoft.com/office/drawing/2014/main" id="{5FAD6642-B7AC-154F-BD07-7352620F70E8}"/>
              </a:ext>
            </a:extLst>
          </p:cNvPr>
          <p:cNvSpPr/>
          <p:nvPr/>
        </p:nvSpPr>
        <p:spPr>
          <a:xfrm rot="10800000">
            <a:off x="3416680" y="3398675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7" name="Right Arrow 206">
            <a:extLst>
              <a:ext uri="{FF2B5EF4-FFF2-40B4-BE49-F238E27FC236}">
                <a16:creationId xmlns:a16="http://schemas.microsoft.com/office/drawing/2014/main" id="{712BF72C-92D5-6949-8AE4-9094E69F45F7}"/>
              </a:ext>
            </a:extLst>
          </p:cNvPr>
          <p:cNvSpPr/>
          <p:nvPr/>
        </p:nvSpPr>
        <p:spPr>
          <a:xfrm rot="10800000">
            <a:off x="3476879" y="566878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8" name="Bent Arrow 207">
            <a:extLst>
              <a:ext uri="{FF2B5EF4-FFF2-40B4-BE49-F238E27FC236}">
                <a16:creationId xmlns:a16="http://schemas.microsoft.com/office/drawing/2014/main" id="{5412C722-55E1-724F-BFA6-D0C1BB18B496}"/>
              </a:ext>
            </a:extLst>
          </p:cNvPr>
          <p:cNvSpPr/>
          <p:nvPr/>
        </p:nvSpPr>
        <p:spPr>
          <a:xfrm rot="10800000">
            <a:off x="9467825" y="4684784"/>
            <a:ext cx="1060783" cy="1225564"/>
          </a:xfrm>
          <a:prstGeom prst="bentArrow">
            <a:avLst>
              <a:gd name="adj1" fmla="val 14577"/>
              <a:gd name="adj2" fmla="val 13796"/>
              <a:gd name="adj3" fmla="val 17694"/>
              <a:gd name="adj4" fmla="val 40751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0371FCB0-C304-9241-A756-C85BE751B6E6}"/>
              </a:ext>
            </a:extLst>
          </p:cNvPr>
          <p:cNvSpPr txBox="1"/>
          <p:nvPr/>
        </p:nvSpPr>
        <p:spPr>
          <a:xfrm>
            <a:off x="7018222" y="4694308"/>
            <a:ext cx="307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Gene-gene correlation analysis</a:t>
            </a:r>
          </a:p>
        </p:txBody>
      </p:sp>
      <p:pic>
        <p:nvPicPr>
          <p:cNvPr id="210" name="Picture 209">
            <a:extLst>
              <a:ext uri="{FF2B5EF4-FFF2-40B4-BE49-F238E27FC236}">
                <a16:creationId xmlns:a16="http://schemas.microsoft.com/office/drawing/2014/main" id="{CABE64FE-F21A-7D4E-A841-1CDF25D5B544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78780" y="5082014"/>
            <a:ext cx="1342302" cy="1373622"/>
          </a:xfrm>
          <a:prstGeom prst="rect">
            <a:avLst/>
          </a:prstGeom>
        </p:spPr>
      </p:pic>
      <p:sp>
        <p:nvSpPr>
          <p:cNvPr id="212" name="TextBox 211">
            <a:extLst>
              <a:ext uri="{FF2B5EF4-FFF2-40B4-BE49-F238E27FC236}">
                <a16:creationId xmlns:a16="http://schemas.microsoft.com/office/drawing/2014/main" id="{BE9B1BC2-5244-B74A-8C54-28A8A3327EEF}"/>
              </a:ext>
            </a:extLst>
          </p:cNvPr>
          <p:cNvSpPr txBox="1"/>
          <p:nvPr/>
        </p:nvSpPr>
        <p:spPr>
          <a:xfrm>
            <a:off x="10533980" y="5239301"/>
            <a:ext cx="5485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DGCA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22FCB1C1-0157-3B49-8057-A3CE7979B0C2}"/>
              </a:ext>
            </a:extLst>
          </p:cNvPr>
          <p:cNvSpPr txBox="1"/>
          <p:nvPr/>
        </p:nvSpPr>
        <p:spPr>
          <a:xfrm>
            <a:off x="309044" y="2682424"/>
            <a:ext cx="3034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 term and pathway analysis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5A2A46BF-D1E4-A240-8C88-F76A09C95C61}"/>
              </a:ext>
            </a:extLst>
          </p:cNvPr>
          <p:cNvSpPr txBox="1"/>
          <p:nvPr/>
        </p:nvSpPr>
        <p:spPr>
          <a:xfrm>
            <a:off x="4618270" y="4674714"/>
            <a:ext cx="1777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Network analysis</a:t>
            </a:r>
          </a:p>
        </p:txBody>
      </p:sp>
      <p:sp>
        <p:nvSpPr>
          <p:cNvPr id="216" name="Right Arrow 215">
            <a:extLst>
              <a:ext uri="{FF2B5EF4-FFF2-40B4-BE49-F238E27FC236}">
                <a16:creationId xmlns:a16="http://schemas.microsoft.com/office/drawing/2014/main" id="{439CB19D-EFD4-A649-8635-91B34ECA1054}"/>
              </a:ext>
            </a:extLst>
          </p:cNvPr>
          <p:cNvSpPr/>
          <p:nvPr/>
        </p:nvSpPr>
        <p:spPr>
          <a:xfrm rot="10800000">
            <a:off x="6427845" y="566878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BAED608E-DAA1-424F-8C1D-B62474E704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1581" y="5063640"/>
            <a:ext cx="1648604" cy="1636973"/>
          </a:xfrm>
          <a:prstGeom prst="rect">
            <a:avLst/>
          </a:prstGeom>
        </p:spPr>
      </p:pic>
      <p:pic>
        <p:nvPicPr>
          <p:cNvPr id="218" name="Picture 217">
            <a:extLst>
              <a:ext uri="{FF2B5EF4-FFF2-40B4-BE49-F238E27FC236}">
                <a16:creationId xmlns:a16="http://schemas.microsoft.com/office/drawing/2014/main" id="{546572E1-3AE8-0948-93EF-199093058DE4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405" y="3199638"/>
            <a:ext cx="2393672" cy="1666220"/>
          </a:xfrm>
          <a:prstGeom prst="rect">
            <a:avLst/>
          </a:prstGeom>
        </p:spPr>
      </p:pic>
      <p:pic>
        <p:nvPicPr>
          <p:cNvPr id="219" name="Picture 218">
            <a:extLst>
              <a:ext uri="{FF2B5EF4-FFF2-40B4-BE49-F238E27FC236}">
                <a16:creationId xmlns:a16="http://schemas.microsoft.com/office/drawing/2014/main" id="{3996E3FD-1FAD-9240-909C-0BBC3ABBF804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0105" y="4903416"/>
            <a:ext cx="2379972" cy="1669246"/>
          </a:xfrm>
          <a:prstGeom prst="rect">
            <a:avLst/>
          </a:prstGeom>
        </p:spPr>
      </p:pic>
      <p:sp>
        <p:nvSpPr>
          <p:cNvPr id="221" name="TextBox 220">
            <a:extLst>
              <a:ext uri="{FF2B5EF4-FFF2-40B4-BE49-F238E27FC236}">
                <a16:creationId xmlns:a16="http://schemas.microsoft.com/office/drawing/2014/main" id="{2276DECB-BD8A-564B-A223-6993711BA71B}"/>
              </a:ext>
            </a:extLst>
          </p:cNvPr>
          <p:cNvSpPr txBox="1"/>
          <p:nvPr/>
        </p:nvSpPr>
        <p:spPr>
          <a:xfrm>
            <a:off x="3145638" y="4100824"/>
            <a:ext cx="772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GOrilla</a:t>
            </a:r>
            <a:r>
              <a:rPr lang="en-GB" sz="1200" dirty="0"/>
              <a:t>,</a:t>
            </a:r>
          </a:p>
          <a:p>
            <a:r>
              <a:rPr lang="en-GB" sz="1200" dirty="0"/>
              <a:t>DAVID,</a:t>
            </a:r>
          </a:p>
          <a:p>
            <a:r>
              <a:rPr lang="en-GB" sz="1200" dirty="0"/>
              <a:t>PANTHER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A69C5B53-76FC-D743-9C7B-34E35958876C}"/>
              </a:ext>
            </a:extLst>
          </p:cNvPr>
          <p:cNvSpPr txBox="1"/>
          <p:nvPr/>
        </p:nvSpPr>
        <p:spPr>
          <a:xfrm>
            <a:off x="6490235" y="5294472"/>
            <a:ext cx="823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Cytoscape</a:t>
            </a:r>
            <a:endParaRPr lang="en-GB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917D03-0548-9F42-BFFB-57F927571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11</a:t>
            </a:fld>
            <a:endParaRPr lang="en-US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1903000E-508B-794D-BE5B-B52C7C30C18A}"/>
              </a:ext>
            </a:extLst>
          </p:cNvPr>
          <p:cNvSpPr/>
          <p:nvPr/>
        </p:nvSpPr>
        <p:spPr>
          <a:xfrm>
            <a:off x="235352" y="88736"/>
            <a:ext cx="2406552" cy="624948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 dirty="0"/>
              <a:t>Workflow</a:t>
            </a:r>
          </a:p>
        </p:txBody>
      </p:sp>
    </p:spTree>
    <p:extLst>
      <p:ext uri="{BB962C8B-B14F-4D97-AF65-F5344CB8AC3E}">
        <p14:creationId xmlns:p14="http://schemas.microsoft.com/office/powerpoint/2010/main" val="2289898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/>
      <p:bldP spid="164" grpId="0" animBg="1"/>
      <p:bldP spid="186" grpId="0" animBg="1"/>
      <p:bldP spid="187" grpId="0"/>
      <p:bldP spid="188" grpId="0"/>
      <p:bldP spid="192" grpId="0"/>
      <p:bldP spid="195" grpId="0" animBg="1"/>
      <p:bldP spid="199" grpId="0"/>
      <p:bldP spid="200" grpId="0" animBg="1"/>
      <p:bldP spid="201" grpId="0"/>
      <p:bldP spid="204" grpId="0"/>
      <p:bldP spid="205" grpId="0"/>
      <p:bldP spid="206" grpId="0" animBg="1"/>
      <p:bldP spid="207" grpId="0" animBg="1"/>
      <p:bldP spid="208" grpId="0" animBg="1"/>
      <p:bldP spid="209" grpId="0"/>
      <p:bldP spid="212" grpId="0"/>
      <p:bldP spid="213" grpId="0"/>
      <p:bldP spid="214" grpId="0"/>
      <p:bldP spid="216" grpId="0" animBg="1"/>
      <p:bldP spid="221" grpId="0"/>
      <p:bldP spid="2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F207F-B348-BC4D-932D-359D4E53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EACC2D-6140-0247-B6F7-AABDE2B68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2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1060A02-0565-164F-9ECF-A5F6D6DA3D28}"/>
              </a:ext>
            </a:extLst>
          </p:cNvPr>
          <p:cNvGrpSpPr/>
          <p:nvPr/>
        </p:nvGrpSpPr>
        <p:grpSpPr>
          <a:xfrm>
            <a:off x="1708018" y="1606023"/>
            <a:ext cx="4380558" cy="4141263"/>
            <a:chOff x="543598" y="1839348"/>
            <a:chExt cx="3152203" cy="3299034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991556DC-4590-7C4F-823A-9B2CC438FB5E}"/>
                </a:ext>
              </a:extLst>
            </p:cNvPr>
            <p:cNvSpPr/>
            <p:nvPr/>
          </p:nvSpPr>
          <p:spPr>
            <a:xfrm>
              <a:off x="1427611" y="3346136"/>
              <a:ext cx="2268189" cy="698835"/>
            </a:xfrm>
            <a:prstGeom prst="round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Differential Expression Analysis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0D7589F8-0F37-7640-AF9B-34ED2141F9D9}"/>
                </a:ext>
              </a:extLst>
            </p:cNvPr>
            <p:cNvSpPr/>
            <p:nvPr/>
          </p:nvSpPr>
          <p:spPr>
            <a:xfrm>
              <a:off x="1609205" y="4158003"/>
              <a:ext cx="2086595" cy="98037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Functional analysis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B2EE3861-65ED-A346-8B1C-0F92F8B21102}"/>
                </a:ext>
              </a:extLst>
            </p:cNvPr>
            <p:cNvSpPr/>
            <p:nvPr/>
          </p:nvSpPr>
          <p:spPr>
            <a:xfrm>
              <a:off x="1609205" y="1839348"/>
              <a:ext cx="2086595" cy="640361"/>
            </a:xfrm>
            <a:prstGeom prst="round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Data correction and normalization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BA46755B-119B-B041-BCFD-804BAC937386}"/>
                </a:ext>
              </a:extLst>
            </p:cNvPr>
            <p:cNvSpPr/>
            <p:nvPr/>
          </p:nvSpPr>
          <p:spPr>
            <a:xfrm>
              <a:off x="1609205" y="2592741"/>
              <a:ext cx="2086596" cy="640362"/>
            </a:xfrm>
            <a:prstGeom prst="round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Exploratory analysis</a:t>
              </a:r>
            </a:p>
          </p:txBody>
        </p:sp>
        <p:sp>
          <p:nvSpPr>
            <p:cNvPr id="18" name="Left Arrow 17">
              <a:extLst>
                <a:ext uri="{FF2B5EF4-FFF2-40B4-BE49-F238E27FC236}">
                  <a16:creationId xmlns:a16="http://schemas.microsoft.com/office/drawing/2014/main" id="{AD496619-F5E2-2A4F-AECB-C66EC48264AB}"/>
                </a:ext>
              </a:extLst>
            </p:cNvPr>
            <p:cNvSpPr/>
            <p:nvPr/>
          </p:nvSpPr>
          <p:spPr>
            <a:xfrm rot="16200000">
              <a:off x="-584993" y="3377220"/>
              <a:ext cx="3240562" cy="281761"/>
            </a:xfrm>
            <a:prstGeom prst="left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C45BD83-E24D-4A4B-A04D-B4F71875C10D}"/>
                </a:ext>
              </a:extLst>
            </p:cNvPr>
            <p:cNvSpPr txBox="1"/>
            <p:nvPr/>
          </p:nvSpPr>
          <p:spPr>
            <a:xfrm rot="16200000">
              <a:off x="94043" y="3101899"/>
              <a:ext cx="1275613" cy="3765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Workflow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72F0B8A5-CB3D-074F-BEFE-38D18F8E0AEC}"/>
              </a:ext>
            </a:extLst>
          </p:cNvPr>
          <p:cNvSpPr/>
          <p:nvPr/>
        </p:nvSpPr>
        <p:spPr>
          <a:xfrm>
            <a:off x="6988421" y="2657158"/>
            <a:ext cx="28830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000" dirty="0"/>
              <a:t>PCA, Pearson correlation, </a:t>
            </a:r>
          </a:p>
          <a:p>
            <a:pPr algn="ctr"/>
            <a:r>
              <a:rPr lang="en-GB" sz="2000" dirty="0"/>
              <a:t>distance heatmaps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E5696EF-54BD-7645-9CA9-FD34A7D6F40D}"/>
              </a:ext>
            </a:extLst>
          </p:cNvPr>
          <p:cNvSpPr/>
          <p:nvPr/>
        </p:nvSpPr>
        <p:spPr>
          <a:xfrm>
            <a:off x="6988421" y="4624122"/>
            <a:ext cx="25699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Gene-gene correlation </a:t>
            </a:r>
          </a:p>
          <a:p>
            <a:pPr algn="ctr"/>
            <a:r>
              <a:rPr lang="en-US" sz="2000" dirty="0"/>
              <a:t>Networks</a:t>
            </a:r>
          </a:p>
          <a:p>
            <a:pPr algn="ctr"/>
            <a:r>
              <a:rPr lang="en-US" sz="2000" dirty="0"/>
              <a:t>GO term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2D6D1E-8C01-0145-A2DF-E29965C2633A}"/>
              </a:ext>
            </a:extLst>
          </p:cNvPr>
          <p:cNvSpPr/>
          <p:nvPr/>
        </p:nvSpPr>
        <p:spPr>
          <a:xfrm>
            <a:off x="6988421" y="3691833"/>
            <a:ext cx="35596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000" dirty="0"/>
              <a:t>Comparison between conditions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CD14BB-37E4-2C48-B081-F770560BAD75}"/>
              </a:ext>
            </a:extLst>
          </p:cNvPr>
          <p:cNvSpPr txBox="1"/>
          <p:nvPr/>
        </p:nvSpPr>
        <p:spPr>
          <a:xfrm>
            <a:off x="6988421" y="1791979"/>
            <a:ext cx="2939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dirty="0"/>
              <a:t>RPKM/FPKM-TPM-DESeq2</a:t>
            </a:r>
          </a:p>
        </p:txBody>
      </p:sp>
      <p:sp>
        <p:nvSpPr>
          <p:cNvPr id="26" name="Left Arrow 25">
            <a:extLst>
              <a:ext uri="{FF2B5EF4-FFF2-40B4-BE49-F238E27FC236}">
                <a16:creationId xmlns:a16="http://schemas.microsoft.com/office/drawing/2014/main" id="{3D87A08A-9C0F-CE4E-9126-3343A98CC0C4}"/>
              </a:ext>
            </a:extLst>
          </p:cNvPr>
          <p:cNvSpPr/>
          <p:nvPr/>
        </p:nvSpPr>
        <p:spPr>
          <a:xfrm rot="10800000">
            <a:off x="6204000" y="1796253"/>
            <a:ext cx="706364" cy="391559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Left Arrow 28">
            <a:extLst>
              <a:ext uri="{FF2B5EF4-FFF2-40B4-BE49-F238E27FC236}">
                <a16:creationId xmlns:a16="http://schemas.microsoft.com/office/drawing/2014/main" id="{A684E554-EC37-774C-80C7-9362D2EC71FC}"/>
              </a:ext>
            </a:extLst>
          </p:cNvPr>
          <p:cNvSpPr/>
          <p:nvPr/>
        </p:nvSpPr>
        <p:spPr>
          <a:xfrm rot="10800000">
            <a:off x="6204000" y="2779670"/>
            <a:ext cx="706364" cy="391559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Left Arrow 29">
            <a:extLst>
              <a:ext uri="{FF2B5EF4-FFF2-40B4-BE49-F238E27FC236}">
                <a16:creationId xmlns:a16="http://schemas.microsoft.com/office/drawing/2014/main" id="{1FD2920F-799E-4841-8E87-AAA690FB5EF9}"/>
              </a:ext>
            </a:extLst>
          </p:cNvPr>
          <p:cNvSpPr/>
          <p:nvPr/>
        </p:nvSpPr>
        <p:spPr>
          <a:xfrm rot="10800000">
            <a:off x="6204000" y="3735662"/>
            <a:ext cx="706364" cy="391559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Left Arrow 30">
            <a:extLst>
              <a:ext uri="{FF2B5EF4-FFF2-40B4-BE49-F238E27FC236}">
                <a16:creationId xmlns:a16="http://schemas.microsoft.com/office/drawing/2014/main" id="{DAAB4002-2B6E-694F-AAC0-A3650083BF37}"/>
              </a:ext>
            </a:extLst>
          </p:cNvPr>
          <p:cNvSpPr/>
          <p:nvPr/>
        </p:nvSpPr>
        <p:spPr>
          <a:xfrm rot="10800000">
            <a:off x="6185316" y="4879846"/>
            <a:ext cx="706364" cy="391559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28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A813B2-AF6C-274E-96DA-C4AE0E54C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161" y="2581880"/>
            <a:ext cx="3513111" cy="359508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FE8E9-377F-5649-8563-8933832B4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Once you have defined sets of genes you are interested in…</a:t>
            </a:r>
          </a:p>
          <a:p>
            <a:endParaRPr lang="en-GB" dirty="0"/>
          </a:p>
          <a:p>
            <a:r>
              <a:rPr lang="en-GB" dirty="0"/>
              <a:t>Are there gene clusters? </a:t>
            </a:r>
          </a:p>
          <a:p>
            <a:pPr lvl="1"/>
            <a:r>
              <a:rPr lang="en-GB" dirty="0"/>
              <a:t>Are there genes co-expressed?</a:t>
            </a:r>
          </a:p>
          <a:p>
            <a:pPr lvl="1"/>
            <a:r>
              <a:rPr lang="en-GB" dirty="0"/>
              <a:t>Do some genes regulate others?</a:t>
            </a:r>
          </a:p>
          <a:p>
            <a:endParaRPr lang="en-GB" dirty="0"/>
          </a:p>
          <a:p>
            <a:r>
              <a:rPr lang="en-GB" dirty="0"/>
              <a:t>What do these genes do?</a:t>
            </a:r>
          </a:p>
          <a:p>
            <a:pPr lvl="1"/>
            <a:r>
              <a:rPr lang="en-GB" dirty="0"/>
              <a:t>Do they share a common function? </a:t>
            </a:r>
          </a:p>
          <a:p>
            <a:pPr lvl="1"/>
            <a:r>
              <a:rPr lang="en-GB" dirty="0"/>
              <a:t>Part of the same pathway?</a:t>
            </a:r>
          </a:p>
          <a:p>
            <a:pPr lvl="1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7498D2-D48F-C744-ADCB-46E093302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3</a:t>
            </a:fld>
            <a:endParaRPr lang="en-GB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DB35F91-5625-E042-887D-9E0066A7758B}"/>
              </a:ext>
            </a:extLst>
          </p:cNvPr>
          <p:cNvSpPr/>
          <p:nvPr/>
        </p:nvSpPr>
        <p:spPr>
          <a:xfrm>
            <a:off x="926274" y="522514"/>
            <a:ext cx="4963887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b="1" dirty="0"/>
              <a:t>Functional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AA822D-63EB-2B42-A4FD-587F56F8B2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980"/>
          <a:stretch/>
        </p:blipFill>
        <p:spPr>
          <a:xfrm>
            <a:off x="9441654" y="3000314"/>
            <a:ext cx="2750346" cy="317664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47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134449-FA52-5443-93B7-4615E853D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5206" y="2414669"/>
            <a:ext cx="3901044" cy="399206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Identify clusters of genes correlating with each other in a condition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Replicates and conditions are compared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Clusters can be used for GO term and pathway </a:t>
            </a:r>
          </a:p>
          <a:p>
            <a:pPr marL="0" indent="0">
              <a:buNone/>
            </a:pPr>
            <a:r>
              <a:rPr lang="en-US" dirty="0"/>
              <a:t>analysis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Tools: DGCA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4E4761-02B2-ED4F-9F93-CE8C43D6E053}"/>
              </a:ext>
            </a:extLst>
          </p:cNvPr>
          <p:cNvSpPr/>
          <p:nvPr/>
        </p:nvSpPr>
        <p:spPr>
          <a:xfrm>
            <a:off x="922730" y="6176963"/>
            <a:ext cx="4335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97EF"/>
                </a:solidFill>
                <a:latin typeface="-apple-system"/>
                <a:hlinkClick r:id="rId4"/>
              </a:rPr>
              <a:t>https://doi.org/10.1186/s12918-016-0349-1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5BEAB-921D-E043-A1BF-8BA551939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4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DAFB588-8059-5947-BFF4-A042E369EB1D}"/>
              </a:ext>
            </a:extLst>
          </p:cNvPr>
          <p:cNvSpPr/>
          <p:nvPr/>
        </p:nvSpPr>
        <p:spPr>
          <a:xfrm>
            <a:off x="926274" y="522514"/>
            <a:ext cx="7873342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Gene-gene correlation analysis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1351760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79AC244-CE47-3C43-848D-93DA57412C6F}"/>
              </a:ext>
            </a:extLst>
          </p:cNvPr>
          <p:cNvSpPr/>
          <p:nvPr/>
        </p:nvSpPr>
        <p:spPr>
          <a:xfrm>
            <a:off x="926274" y="522514"/>
            <a:ext cx="6935191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Gene </a:t>
            </a:r>
            <a:r>
              <a:rPr lang="en-US" sz="4400" b="1" dirty="0" err="1"/>
              <a:t>betwork</a:t>
            </a:r>
            <a:r>
              <a:rPr lang="en-US" sz="4400" b="1" dirty="0"/>
              <a:t> analysis</a:t>
            </a:r>
            <a:endParaRPr lang="en-GB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10515600" cy="44783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Genes of interest can be used to construct </a:t>
            </a:r>
            <a:r>
              <a:rPr lang="en-US" u="sng" dirty="0"/>
              <a:t>networks</a:t>
            </a:r>
          </a:p>
          <a:p>
            <a:pPr marL="0" indent="0">
              <a:buNone/>
            </a:pPr>
            <a:endParaRPr lang="en-US" u="sng" dirty="0"/>
          </a:p>
          <a:p>
            <a:pPr marL="0" indent="0">
              <a:buNone/>
            </a:pPr>
            <a:r>
              <a:rPr lang="en-US" u="sng" dirty="0"/>
              <a:t>Network</a:t>
            </a:r>
            <a:r>
              <a:rPr lang="en-US" dirty="0"/>
              <a:t>: set of interconnected nodes</a:t>
            </a:r>
          </a:p>
          <a:p>
            <a:pPr lvl="1"/>
            <a:r>
              <a:rPr lang="en-US" dirty="0"/>
              <a:t>Nodes: entities we want to connect (genes, proteins, diseases,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Edges: relationship between nodes (correlation, connection)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u="sng" dirty="0"/>
              <a:t>Attributes</a:t>
            </a:r>
            <a:r>
              <a:rPr lang="en-US" dirty="0"/>
              <a:t>: Information about the network</a:t>
            </a:r>
          </a:p>
          <a:p>
            <a:pPr lvl="1"/>
            <a:r>
              <a:rPr lang="en-US" dirty="0"/>
              <a:t>Color and shape: e.g. differentiate genes from diseases</a:t>
            </a:r>
          </a:p>
          <a:p>
            <a:pPr lvl="1"/>
            <a:r>
              <a:rPr lang="en-US" dirty="0"/>
              <a:t>Arrow head: direction of the relationship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60497-7C5C-2940-B408-C4B756EE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5</a:t>
            </a:fld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68DBA1D-9C71-184E-AAB3-7ED76F300F43}"/>
              </a:ext>
            </a:extLst>
          </p:cNvPr>
          <p:cNvSpPr>
            <a:spLocks noChangeAspect="1"/>
          </p:cNvSpPr>
          <p:nvPr/>
        </p:nvSpPr>
        <p:spPr>
          <a:xfrm>
            <a:off x="9409195" y="4361570"/>
            <a:ext cx="36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E8CEB19-B9A0-3B46-8232-9D1B0032317A}"/>
              </a:ext>
            </a:extLst>
          </p:cNvPr>
          <p:cNvSpPr>
            <a:spLocks noChangeAspect="1"/>
          </p:cNvSpPr>
          <p:nvPr/>
        </p:nvSpPr>
        <p:spPr>
          <a:xfrm>
            <a:off x="9814717" y="5046984"/>
            <a:ext cx="360000" cy="360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E5C0978-91D1-2748-A59B-83EC4FD7687A}"/>
              </a:ext>
            </a:extLst>
          </p:cNvPr>
          <p:cNvSpPr>
            <a:spLocks noChangeAspect="1"/>
          </p:cNvSpPr>
          <p:nvPr/>
        </p:nvSpPr>
        <p:spPr>
          <a:xfrm>
            <a:off x="10489305" y="5801454"/>
            <a:ext cx="360000" cy="36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A1FEB4C-F671-E24C-B31B-9485217D40AE}"/>
              </a:ext>
            </a:extLst>
          </p:cNvPr>
          <p:cNvSpPr>
            <a:spLocks noChangeAspect="1"/>
          </p:cNvSpPr>
          <p:nvPr/>
        </p:nvSpPr>
        <p:spPr>
          <a:xfrm>
            <a:off x="9512995" y="5801454"/>
            <a:ext cx="360000" cy="3600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6BFAFD3-3144-DE40-A8DC-1D5DC29303E6}"/>
              </a:ext>
            </a:extLst>
          </p:cNvPr>
          <p:cNvSpPr>
            <a:spLocks noChangeAspect="1"/>
          </p:cNvSpPr>
          <p:nvPr/>
        </p:nvSpPr>
        <p:spPr>
          <a:xfrm>
            <a:off x="10349107" y="4472515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0D2B4AC-3249-354E-B954-07CEE35729F8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9589196" y="4721571"/>
            <a:ext cx="278242" cy="378134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8DC0C82-5994-DE4A-A325-444679F4DD25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9769195" y="4541570"/>
            <a:ext cx="579912" cy="110945"/>
          </a:xfrm>
          <a:prstGeom prst="line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9CD0D3-A768-1142-88EA-DBCF79E9CAD7}"/>
              </a:ext>
            </a:extLst>
          </p:cNvPr>
          <p:cNvCxnSpPr>
            <a:cxnSpLocks/>
            <a:stCxn id="10" idx="4"/>
          </p:cNvCxnSpPr>
          <p:nvPr/>
        </p:nvCxnSpPr>
        <p:spPr>
          <a:xfrm flipH="1">
            <a:off x="9692995" y="5406984"/>
            <a:ext cx="301722" cy="39447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C6B01D6-EEC9-584D-92B8-2E85326FB7A7}"/>
              </a:ext>
            </a:extLst>
          </p:cNvPr>
          <p:cNvCxnSpPr>
            <a:cxnSpLocks/>
            <a:stCxn id="10" idx="5"/>
            <a:endCxn id="11" idx="1"/>
          </p:cNvCxnSpPr>
          <p:nvPr/>
        </p:nvCxnSpPr>
        <p:spPr>
          <a:xfrm>
            <a:off x="10121996" y="5354263"/>
            <a:ext cx="420030" cy="499912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FA8A0C5-71B7-7B41-8365-40FBE3A454BA}"/>
              </a:ext>
            </a:extLst>
          </p:cNvPr>
          <p:cNvCxnSpPr>
            <a:cxnSpLocks/>
            <a:endCxn id="11" idx="2"/>
          </p:cNvCxnSpPr>
          <p:nvPr/>
        </p:nvCxnSpPr>
        <p:spPr>
          <a:xfrm>
            <a:off x="9872995" y="5981454"/>
            <a:ext cx="616310" cy="0"/>
          </a:xfrm>
          <a:prstGeom prst="line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7A1DDEE-B674-2641-A335-7D1C68495460}"/>
              </a:ext>
            </a:extLst>
          </p:cNvPr>
          <p:cNvCxnSpPr>
            <a:cxnSpLocks/>
            <a:stCxn id="10" idx="7"/>
            <a:endCxn id="13" idx="4"/>
          </p:cNvCxnSpPr>
          <p:nvPr/>
        </p:nvCxnSpPr>
        <p:spPr>
          <a:xfrm flipV="1">
            <a:off x="10121996" y="4832515"/>
            <a:ext cx="407111" cy="267190"/>
          </a:xfrm>
          <a:prstGeom prst="line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B432129-ED09-5D44-B8A0-9F12549C52B1}"/>
              </a:ext>
            </a:extLst>
          </p:cNvPr>
          <p:cNvSpPr txBox="1"/>
          <p:nvPr/>
        </p:nvSpPr>
        <p:spPr>
          <a:xfrm>
            <a:off x="11111879" y="4252922"/>
            <a:ext cx="78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Nodes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A3A9A0C-F560-814C-9DA7-67EF2FB2A140}"/>
              </a:ext>
            </a:extLst>
          </p:cNvPr>
          <p:cNvSpPr txBox="1"/>
          <p:nvPr/>
        </p:nvSpPr>
        <p:spPr>
          <a:xfrm>
            <a:off x="8610600" y="5099705"/>
            <a:ext cx="727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Edges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A13A7A9-F435-F04D-A4F7-B0934404E803}"/>
              </a:ext>
            </a:extLst>
          </p:cNvPr>
          <p:cNvCxnSpPr>
            <a:cxnSpLocks/>
            <a:stCxn id="13" idx="6"/>
            <a:endCxn id="53" idx="1"/>
          </p:cNvCxnSpPr>
          <p:nvPr/>
        </p:nvCxnSpPr>
        <p:spPr>
          <a:xfrm flipV="1">
            <a:off x="10709107" y="4437588"/>
            <a:ext cx="402772" cy="214927"/>
          </a:xfrm>
          <a:prstGeom prst="line">
            <a:avLst/>
          </a:prstGeom>
          <a:ln w="38100">
            <a:solidFill>
              <a:schemeClr val="accent3"/>
            </a:solidFill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F39758-09D1-4340-BDE0-713BE4F8F8B4}"/>
              </a:ext>
            </a:extLst>
          </p:cNvPr>
          <p:cNvCxnSpPr>
            <a:cxnSpLocks/>
            <a:endCxn id="54" idx="3"/>
          </p:cNvCxnSpPr>
          <p:nvPr/>
        </p:nvCxnSpPr>
        <p:spPr>
          <a:xfrm flipH="1">
            <a:off x="9338171" y="4977241"/>
            <a:ext cx="354824" cy="307130"/>
          </a:xfrm>
          <a:prstGeom prst="line">
            <a:avLst/>
          </a:prstGeom>
          <a:ln w="38100">
            <a:solidFill>
              <a:schemeClr val="accent3"/>
            </a:solidFill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CF641D6-E1B7-B14D-AA85-944FDCA63E2E}"/>
              </a:ext>
            </a:extLst>
          </p:cNvPr>
          <p:cNvCxnSpPr>
            <a:cxnSpLocks/>
            <a:endCxn id="54" idx="3"/>
          </p:cNvCxnSpPr>
          <p:nvPr/>
        </p:nvCxnSpPr>
        <p:spPr>
          <a:xfrm flipH="1" flipV="1">
            <a:off x="9338171" y="5284371"/>
            <a:ext cx="476546" cy="302613"/>
          </a:xfrm>
          <a:prstGeom prst="line">
            <a:avLst/>
          </a:prstGeom>
          <a:ln w="38100">
            <a:solidFill>
              <a:schemeClr val="accent3"/>
            </a:solidFill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DA060F0-8B35-2045-A8BA-6357A6DDEB30}"/>
              </a:ext>
            </a:extLst>
          </p:cNvPr>
          <p:cNvCxnSpPr>
            <a:cxnSpLocks/>
            <a:stCxn id="11" idx="7"/>
            <a:endCxn id="53" idx="1"/>
          </p:cNvCxnSpPr>
          <p:nvPr/>
        </p:nvCxnSpPr>
        <p:spPr>
          <a:xfrm flipV="1">
            <a:off x="10796584" y="4437588"/>
            <a:ext cx="315295" cy="1416587"/>
          </a:xfrm>
          <a:prstGeom prst="line">
            <a:avLst/>
          </a:prstGeom>
          <a:ln w="38100">
            <a:solidFill>
              <a:schemeClr val="accent3"/>
            </a:solidFill>
            <a:headEnd type="arrow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20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79AC244-CE47-3C43-848D-93DA57412C6F}"/>
              </a:ext>
            </a:extLst>
          </p:cNvPr>
          <p:cNvSpPr/>
          <p:nvPr/>
        </p:nvSpPr>
        <p:spPr>
          <a:xfrm>
            <a:off x="926274" y="522514"/>
            <a:ext cx="6935191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Gene-gene network analysis</a:t>
            </a:r>
            <a:endParaRPr lang="en-GB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67649" cy="4351338"/>
          </a:xfrm>
        </p:spPr>
        <p:txBody>
          <a:bodyPr>
            <a:normAutofit/>
          </a:bodyPr>
          <a:lstStyle/>
          <a:p>
            <a:r>
              <a:rPr lang="en-US" dirty="0"/>
              <a:t>Gene correlations for differential changes between conditions</a:t>
            </a:r>
          </a:p>
          <a:p>
            <a:endParaRPr lang="en-US" dirty="0"/>
          </a:p>
          <a:p>
            <a:r>
              <a:rPr lang="en-US" dirty="0"/>
              <a:t>Annotation of the network:</a:t>
            </a:r>
          </a:p>
          <a:p>
            <a:pPr lvl="1"/>
            <a:r>
              <a:rPr lang="en-US" dirty="0">
                <a:sym typeface="Wingdings" pitchFamily="2" charset="2"/>
              </a:rPr>
              <a:t>diseases or drugs (Clinical Knowledge Graphs</a:t>
            </a:r>
          </a:p>
          <a:p>
            <a:pPr lvl="1"/>
            <a:r>
              <a:rPr lang="en-US" dirty="0">
                <a:sym typeface="Wingdings" pitchFamily="2" charset="2"/>
              </a:rPr>
              <a:t>protein interactions</a:t>
            </a:r>
          </a:p>
          <a:p>
            <a:pPr lvl="1"/>
            <a:r>
              <a:rPr lang="en-US" dirty="0">
                <a:sym typeface="Wingdings" pitchFamily="2" charset="2"/>
              </a:rPr>
              <a:t>transcription factors, etc.</a:t>
            </a:r>
          </a:p>
          <a:p>
            <a:pPr lvl="1"/>
            <a:endParaRPr lang="en-US" dirty="0"/>
          </a:p>
          <a:p>
            <a:r>
              <a:rPr lang="en-US" dirty="0"/>
              <a:t>Network can be as well divided in subsets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6B8F8-C6A2-004D-AF3B-DBCD53DFE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8057" y="889945"/>
            <a:ext cx="2978085" cy="294481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4A942E-578B-6E4D-8A76-C0377C4B9999}"/>
              </a:ext>
            </a:extLst>
          </p:cNvPr>
          <p:cNvSpPr/>
          <p:nvPr/>
        </p:nvSpPr>
        <p:spPr>
          <a:xfrm>
            <a:off x="2178857" y="6400412"/>
            <a:ext cx="295715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97EF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https://doi.org/10.1186/s12918-016-0349-1</a:t>
            </a:r>
            <a:endParaRPr lang="en-GB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AC6943-C979-834D-A368-37A9CBC96E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0904" y="3667839"/>
            <a:ext cx="3075332" cy="30536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41D086-B128-3E4B-98CB-B33DA06C67AB}"/>
              </a:ext>
            </a:extLst>
          </p:cNvPr>
          <p:cNvSpPr txBox="1"/>
          <p:nvPr/>
        </p:nvSpPr>
        <p:spPr>
          <a:xfrm>
            <a:off x="5030179" y="6106975"/>
            <a:ext cx="3056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Network tool: </a:t>
            </a:r>
            <a:r>
              <a:rPr lang="en-GB" dirty="0" err="1"/>
              <a:t>Cytoscape</a:t>
            </a:r>
            <a:endParaRPr lang="en-GB" dirty="0"/>
          </a:p>
          <a:p>
            <a:r>
              <a:rPr lang="en-GB" dirty="0"/>
              <a:t>Annotation for network: String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60497-7C5C-2940-B408-C4B756EE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4E5F0C-90C7-6F4F-AAB7-78A1103C0175}"/>
              </a:ext>
            </a:extLst>
          </p:cNvPr>
          <p:cNvSpPr/>
          <p:nvPr/>
        </p:nvSpPr>
        <p:spPr>
          <a:xfrm>
            <a:off x="119926" y="5944265"/>
            <a:ext cx="43356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www.youtube.com</a:t>
            </a:r>
            <a:r>
              <a:rPr lang="en-GB" dirty="0"/>
              <a:t>/c/</a:t>
            </a:r>
            <a:r>
              <a:rPr lang="en-GB" dirty="0" err="1"/>
              <a:t>LarsJuhlJensen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690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BECB02E-2406-EC42-836B-1A6EDE6373D8}"/>
              </a:ext>
            </a:extLst>
          </p:cNvPr>
          <p:cNvSpPr/>
          <p:nvPr/>
        </p:nvSpPr>
        <p:spPr>
          <a:xfrm>
            <a:off x="926274" y="522514"/>
            <a:ext cx="7369418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GO term and pathway analysis</a:t>
            </a:r>
            <a:endParaRPr lang="en-GB" sz="4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01E99B-039D-0F48-8ECA-947AB4F557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80955" y="1572360"/>
            <a:ext cx="4111046" cy="452815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u="sng" dirty="0"/>
              <a:t>GO term</a:t>
            </a:r>
          </a:p>
          <a:p>
            <a:pPr marL="0" indent="0">
              <a:buNone/>
            </a:pPr>
            <a:r>
              <a:rPr lang="en-US" sz="2000" dirty="0"/>
              <a:t>Formal representation of a body of knowledge in the biological domain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Genes are annotated to different sets of knowledge</a:t>
            </a:r>
          </a:p>
          <a:p>
            <a:pPr lvl="1"/>
            <a:r>
              <a:rPr lang="en-US" sz="1800" dirty="0"/>
              <a:t>Biological processes: DNA repair, signal transduction, etc.</a:t>
            </a:r>
          </a:p>
          <a:p>
            <a:pPr lvl="1"/>
            <a:r>
              <a:rPr lang="en-US" sz="1800" dirty="0"/>
              <a:t>Molecular function: catalysis, transportation, etc.</a:t>
            </a:r>
          </a:p>
          <a:p>
            <a:pPr lvl="1"/>
            <a:r>
              <a:rPr lang="en-US" sz="1800" dirty="0"/>
              <a:t>Cellular component: ribosome, nucleus, etc.</a:t>
            </a:r>
          </a:p>
          <a:p>
            <a:pPr marL="0" indent="0">
              <a:buNone/>
            </a:pPr>
            <a:endParaRPr lang="en-US" sz="2000" u="sng" dirty="0"/>
          </a:p>
          <a:p>
            <a:pPr marL="0" indent="0">
              <a:buNone/>
            </a:pPr>
            <a:r>
              <a:rPr lang="en-US" sz="2000" b="1" u="sng" dirty="0"/>
              <a:t>Pathways</a:t>
            </a:r>
          </a:p>
          <a:p>
            <a:pPr marL="0" indent="0">
              <a:buNone/>
            </a:pPr>
            <a:r>
              <a:rPr lang="en-US" sz="2000" dirty="0"/>
              <a:t>Set of genes connected to each other in a specific biological function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KEGG pathway database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63E502-CEEC-1241-992B-AFF6602C0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4298" y="800583"/>
            <a:ext cx="2999097" cy="7717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10A362F-F976-9E41-A939-732EDD81A2D1}"/>
              </a:ext>
            </a:extLst>
          </p:cNvPr>
          <p:cNvSpPr/>
          <p:nvPr/>
        </p:nvSpPr>
        <p:spPr>
          <a:xfrm>
            <a:off x="3599556" y="5780782"/>
            <a:ext cx="6909462" cy="1077218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Metabolism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Genetic information processing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Environmental Information Processing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Cellular processes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Organismal Systems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Human Diseases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BDE48C-1C62-7847-9459-934E281AC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67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6C33EA8-31A8-2E49-B47A-AE9DBC45C97B}"/>
              </a:ext>
            </a:extLst>
          </p:cNvPr>
          <p:cNvSpPr/>
          <p:nvPr/>
        </p:nvSpPr>
        <p:spPr>
          <a:xfrm>
            <a:off x="729240" y="244972"/>
            <a:ext cx="5296396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Enrichment Analysis</a:t>
            </a:r>
            <a:endParaRPr lang="en-GB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855"/>
            <a:ext cx="111915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Identify classes of genes that are over-represented in a large set of genes, and may have an association with a body of knowledge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Returns scores or p-values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Different ways:</a:t>
            </a:r>
          </a:p>
          <a:p>
            <a:pPr lvl="1"/>
            <a:r>
              <a:rPr lang="en-US" dirty="0"/>
              <a:t>SEA</a:t>
            </a:r>
          </a:p>
          <a:p>
            <a:pPr lvl="1"/>
            <a:r>
              <a:rPr lang="en-US" dirty="0"/>
              <a:t>GSEA</a:t>
            </a:r>
          </a:p>
          <a:p>
            <a:pPr lvl="1"/>
            <a:r>
              <a:rPr lang="en-US" dirty="0"/>
              <a:t>MEA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1D4ADF-3A78-B641-AE04-6446037E4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341" y="2756075"/>
            <a:ext cx="6364046" cy="41019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B53E04-3F21-B44E-899D-55413A5FCB83}"/>
              </a:ext>
            </a:extLst>
          </p:cNvPr>
          <p:cNvSpPr/>
          <p:nvPr/>
        </p:nvSpPr>
        <p:spPr>
          <a:xfrm>
            <a:off x="729240" y="6403908"/>
            <a:ext cx="29588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C7DBB"/>
                </a:solidFill>
                <a:latin typeface="NexusSans"/>
                <a:hlinkClick r:id="rId4" tooltip="Persistent link using digital object identifier"/>
              </a:rPr>
              <a:t>https://doi.org/10.1016/j.coisb.2019.04.002</a:t>
            </a:r>
            <a:endParaRPr lang="en-GB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4098-C7A8-D14D-A1B7-E4F792F59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6504" y="6359844"/>
            <a:ext cx="2743200" cy="365125"/>
          </a:xfrm>
        </p:spPr>
        <p:txBody>
          <a:bodyPr/>
          <a:lstStyle/>
          <a:p>
            <a:fld id="{32F5D486-9235-B84E-AA07-352A9BD1BCB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30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6C33EA8-31A8-2E49-B47A-AE9DBC45C97B}"/>
              </a:ext>
            </a:extLst>
          </p:cNvPr>
          <p:cNvSpPr/>
          <p:nvPr/>
        </p:nvSpPr>
        <p:spPr>
          <a:xfrm>
            <a:off x="729240" y="244972"/>
            <a:ext cx="5296396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Enrichment Analysis</a:t>
            </a:r>
            <a:endParaRPr lang="en-GB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854"/>
            <a:ext cx="11191504" cy="53771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>
                <a:latin typeface="Calibri" panose="020F0502020204030204" pitchFamily="34" charset="0"/>
                <a:cs typeface="Calibri" panose="020F0502020204030204" pitchFamily="34" charset="0"/>
              </a:rPr>
              <a:t>Basic example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/>
              <a:t>Are my regulated genes enriched in Kinases  (Gene Ontology)?</a:t>
            </a:r>
          </a:p>
          <a:p>
            <a:r>
              <a:rPr lang="en-US" dirty="0"/>
              <a:t>Create a contingency table where: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Perform a Fisher’s exact test to check if there is enrichment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b="1" dirty="0">
                <a:sym typeface="Wingdings" pitchFamily="2" charset="2"/>
              </a:rPr>
              <a:t>p-value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There are thousands of GO sets, so multiple testing correction is needed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4098-C7A8-D14D-A1B7-E4F792F59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6504" y="6359844"/>
            <a:ext cx="2743200" cy="365125"/>
          </a:xfrm>
        </p:spPr>
        <p:txBody>
          <a:bodyPr/>
          <a:lstStyle/>
          <a:p>
            <a:fld id="{32F5D486-9235-B84E-AA07-352A9BD1BCBB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37EBC86-CC9E-A54C-A63F-2F4F7E9D84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139103"/>
              </p:ext>
            </p:extLst>
          </p:nvPr>
        </p:nvGraphicFramePr>
        <p:xfrm>
          <a:off x="3377438" y="3062164"/>
          <a:ext cx="426192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514">
                  <a:extLst>
                    <a:ext uri="{9D8B030D-6E8A-4147-A177-3AD203B41FA5}">
                      <a16:colId xmlns:a16="http://schemas.microsoft.com/office/drawing/2014/main" val="4121066553"/>
                    </a:ext>
                  </a:extLst>
                </a:gridCol>
                <a:gridCol w="985766">
                  <a:extLst>
                    <a:ext uri="{9D8B030D-6E8A-4147-A177-3AD203B41FA5}">
                      <a16:colId xmlns:a16="http://schemas.microsoft.com/office/drawing/2014/main" val="260812686"/>
                    </a:ext>
                  </a:extLst>
                </a:gridCol>
                <a:gridCol w="1420640">
                  <a:extLst>
                    <a:ext uri="{9D8B030D-6E8A-4147-A177-3AD203B41FA5}">
                      <a16:colId xmlns:a16="http://schemas.microsoft.com/office/drawing/2014/main" val="1931201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sz="20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Kinase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Not kinase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8387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Regulated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5115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Not regulated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751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4119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2528</TotalTime>
  <Words>718</Words>
  <Application>Microsoft Macintosh PowerPoint</Application>
  <PresentationFormat>Widescreen</PresentationFormat>
  <Paragraphs>200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NexusSans</vt:lpstr>
      <vt:lpstr>Office Theme</vt:lpstr>
      <vt:lpstr>5. Functional Analysis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Enrichment Analysis. Tools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Jose Alejandro Herrera Romero</dc:creator>
  <cp:lastModifiedBy>Jose Alejandro Herrera Romero</cp:lastModifiedBy>
  <cp:revision>91</cp:revision>
  <dcterms:created xsi:type="dcterms:W3CDTF">2021-05-13T13:56:47Z</dcterms:created>
  <dcterms:modified xsi:type="dcterms:W3CDTF">2021-11-01T14:45:42Z</dcterms:modified>
</cp:coreProperties>
</file>